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72" r:id="rId5"/>
    <p:sldId id="268" r:id="rId6"/>
    <p:sldId id="262" r:id="rId7"/>
    <p:sldId id="277" r:id="rId8"/>
    <p:sldId id="281" r:id="rId9"/>
    <p:sldId id="280" r:id="rId10"/>
    <p:sldId id="279" r:id="rId11"/>
    <p:sldId id="278" r:id="rId12"/>
    <p:sldId id="285" r:id="rId13"/>
    <p:sldId id="284" r:id="rId14"/>
    <p:sldId id="283" r:id="rId15"/>
    <p:sldId id="286" r:id="rId16"/>
    <p:sldId id="282" r:id="rId17"/>
    <p:sldId id="288" r:id="rId18"/>
    <p:sldId id="287" r:id="rId19"/>
    <p:sldId id="289" r:id="rId20"/>
    <p:sldId id="294" r:id="rId21"/>
    <p:sldId id="292" r:id="rId22"/>
    <p:sldId id="293" r:id="rId23"/>
    <p:sldId id="295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88" y="1207377"/>
            <a:ext cx="4261461" cy="182423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dirty="0"/>
              <a:t>Data Analysis </a:t>
            </a:r>
            <a:br>
              <a:rPr lang="en-US" sz="3600" dirty="0"/>
            </a:br>
            <a:r>
              <a:rPr lang="en-US" sz="3600" dirty="0"/>
              <a:t>in </a:t>
            </a:r>
            <a:br>
              <a:rPr lang="en-US" sz="4400" dirty="0"/>
            </a:br>
            <a:r>
              <a:rPr lang="en-US" sz="4400" dirty="0">
                <a:solidFill>
                  <a:srgbClr val="00B050"/>
                </a:solidFill>
              </a:rPr>
              <a:t>  Sakila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A37D-F5DA-F59F-359F-E4FE16A8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44" y="150443"/>
            <a:ext cx="4987238" cy="3713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FF939-674B-DE4D-BF9E-99F9BC04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" y="4644016"/>
            <a:ext cx="4482353" cy="20618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0835D3-1AF2-DFB9-B8F0-F4A10009F1BF}"/>
              </a:ext>
            </a:extLst>
          </p:cNvPr>
          <p:cNvSpPr txBox="1"/>
          <p:nvPr/>
        </p:nvSpPr>
        <p:spPr>
          <a:xfrm>
            <a:off x="2950192" y="3283814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By  </a:t>
            </a:r>
            <a:r>
              <a:rPr lang="en-IN" dirty="0"/>
              <a:t>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Subhadwip manna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68510-5848-8ACA-E6A0-5B20D9337241}"/>
              </a:ext>
            </a:extLst>
          </p:cNvPr>
          <p:cNvSpPr txBox="1"/>
          <p:nvPr/>
        </p:nvSpPr>
        <p:spPr>
          <a:xfrm>
            <a:off x="3704454" y="383781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Under guidance of 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Dr. Aakansha Gupta</a:t>
            </a:r>
            <a:endParaRPr lang="en-IN" sz="1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12C9F32-A050-90CE-AA69-1E9AA5EA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099" y="86108"/>
            <a:ext cx="3538901" cy="2900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80240E-6669-A4FF-C322-73A77AFF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" y="216241"/>
            <a:ext cx="8670154" cy="823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FED53-D61D-50AC-18A8-145E5C10A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2" y="1348052"/>
            <a:ext cx="6233700" cy="342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727-912D-D582-F71F-60FB80CC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11" y="2137611"/>
            <a:ext cx="4506235" cy="668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92AB9-88C2-4ED1-CA77-F518803C0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1" y="3382638"/>
            <a:ext cx="11027096" cy="1722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7AA47-2F5A-2A65-B6AF-15B9FA0E6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735" y="5681593"/>
            <a:ext cx="1291324" cy="373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2BC852-C134-F68F-B3D9-A1FFD6F3E55C}"/>
              </a:ext>
            </a:extLst>
          </p:cNvPr>
          <p:cNvSpPr txBox="1"/>
          <p:nvPr/>
        </p:nvSpPr>
        <p:spPr>
          <a:xfrm>
            <a:off x="4625788" y="5620475"/>
            <a:ext cx="658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90 movies which has replacement cost up to $11.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1FF5B-466D-30E2-9D56-551FD4B95C7F}"/>
              </a:ext>
            </a:extLst>
          </p:cNvPr>
          <p:cNvSpPr txBox="1"/>
          <p:nvPr/>
        </p:nvSpPr>
        <p:spPr>
          <a:xfrm>
            <a:off x="331518" y="29864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219272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2DE41-B70C-B48E-9BC0-81FB256D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0" y="428720"/>
            <a:ext cx="7102455" cy="388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A12AC-C556-2ECD-D909-D272E2B1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8" y="1684444"/>
            <a:ext cx="4955576" cy="646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C8EEC-09D2-87B7-3F5A-AF4E84A4A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4" y="5286704"/>
            <a:ext cx="1959494" cy="352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281F1E-BECC-C53E-BA28-09B4BDD9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8" y="3110704"/>
            <a:ext cx="11027096" cy="1729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F5404-435D-E5A7-B3DD-A214451FD5DB}"/>
              </a:ext>
            </a:extLst>
          </p:cNvPr>
          <p:cNvSpPr txBox="1"/>
          <p:nvPr/>
        </p:nvSpPr>
        <p:spPr>
          <a:xfrm>
            <a:off x="4625788" y="5620475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425 movies which have replacement cost between $11 to $20.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BC646-F3A8-421B-B331-68804A2939BD}"/>
              </a:ext>
            </a:extLst>
          </p:cNvPr>
          <p:cNvSpPr txBox="1"/>
          <p:nvPr/>
        </p:nvSpPr>
        <p:spPr>
          <a:xfrm>
            <a:off x="689078" y="26645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265475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7BE14-0815-353F-0F2A-9DBF60FA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7" y="1764904"/>
            <a:ext cx="5824575" cy="754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2DEB6-30AD-7FEC-A5C3-F1254CF4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18" y="320021"/>
            <a:ext cx="8022787" cy="495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3A24D-2099-5A97-C0DF-93310730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6" y="3208392"/>
            <a:ext cx="11057578" cy="1767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44229-D02F-AFC8-3E71-F2FA7AA75114}"/>
              </a:ext>
            </a:extLst>
          </p:cNvPr>
          <p:cNvSpPr txBox="1"/>
          <p:nvPr/>
        </p:nvSpPr>
        <p:spPr>
          <a:xfrm>
            <a:off x="712617" y="27521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125207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696C2-CCFF-3B72-7948-99612AAC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25" y="458079"/>
            <a:ext cx="7279111" cy="43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D7951-9D6E-DC52-D958-917C68C5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31" y="3877219"/>
            <a:ext cx="2696311" cy="954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9F867-79D1-557E-453D-A0FFF836FF7C}"/>
              </a:ext>
            </a:extLst>
          </p:cNvPr>
          <p:cNvSpPr txBox="1"/>
          <p:nvPr/>
        </p:nvSpPr>
        <p:spPr>
          <a:xfrm>
            <a:off x="905434" y="5459507"/>
            <a:ext cx="574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Lambs </a:t>
            </a:r>
            <a:r>
              <a:rPr lang="en-IN" sz="2000" dirty="0" err="1"/>
              <a:t>Cincinatti</a:t>
            </a:r>
            <a:r>
              <a:rPr lang="en-IN" sz="2000" dirty="0"/>
              <a:t>, Chitty Lock and Boondock </a:t>
            </a:r>
            <a:r>
              <a:rPr lang="en-IN" sz="2000" dirty="0" err="1"/>
              <a:t>Ballrool</a:t>
            </a:r>
            <a:r>
              <a:rPr lang="en-IN" sz="2000" dirty="0"/>
              <a:t> are top 3 movies with the greatest number of actors.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769356-08FA-ADE2-A57F-C656E3600A2D}"/>
              </a:ext>
            </a:extLst>
          </p:cNvPr>
          <p:cNvSpPr txBox="1"/>
          <p:nvPr/>
        </p:nvSpPr>
        <p:spPr>
          <a:xfrm>
            <a:off x="699247" y="33617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DE39DC-2567-8D58-1ABD-0133DAAE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16" y="3867971"/>
            <a:ext cx="5273497" cy="2949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1CA25E-EC1B-60BF-A557-1F5C90258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34" y="1575893"/>
            <a:ext cx="5425462" cy="14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7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EA6F3-9003-4D0F-C3D1-57CB38EE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43" y="362143"/>
            <a:ext cx="8587508" cy="785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B13A1-8070-D20A-F25A-8BD22B07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" y="1637153"/>
            <a:ext cx="5717264" cy="785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AEB89-9A42-AD0B-80E8-E3051780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43" y="3230426"/>
            <a:ext cx="3815263" cy="187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2A3DD-CE5E-BBEE-CB27-817E47126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62" y="5332635"/>
            <a:ext cx="1692173" cy="485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DE3B7-D405-5361-2330-49E14E71A8EC}"/>
              </a:ext>
            </a:extLst>
          </p:cNvPr>
          <p:cNvSpPr txBox="1"/>
          <p:nvPr/>
        </p:nvSpPr>
        <p:spPr>
          <a:xfrm>
            <a:off x="4625788" y="5620475"/>
            <a:ext cx="574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total 15 movies whose names are starting with “K” or “Q”, where  starting with “K” is 12 movies and 3 movies with starting “Q”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03D20-CB98-EAE3-BDF4-01345FF57B58}"/>
              </a:ext>
            </a:extLst>
          </p:cNvPr>
          <p:cNvSpPr txBox="1"/>
          <p:nvPr/>
        </p:nvSpPr>
        <p:spPr>
          <a:xfrm>
            <a:off x="493059" y="2849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9937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7DB0F-F1B2-21FA-C5C5-68A33EE4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2" y="354758"/>
            <a:ext cx="8486380" cy="559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E4F17-20ED-E03E-E6DC-BE45361A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2" y="1728563"/>
            <a:ext cx="6386113" cy="1303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B444F-AAA1-1B86-6018-7BE1643E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2" y="3690447"/>
            <a:ext cx="3152443" cy="1856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8E468-32D2-8444-D71D-4F89108AE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32" y="5787600"/>
            <a:ext cx="1404584" cy="468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0B955-4A94-FE81-6CFB-781F49DA5C66}"/>
              </a:ext>
            </a:extLst>
          </p:cNvPr>
          <p:cNvSpPr txBox="1"/>
          <p:nvPr/>
        </p:nvSpPr>
        <p:spPr>
          <a:xfrm>
            <a:off x="4580964" y="5787600"/>
            <a:ext cx="574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7 actors worked in the movie Agent Truman.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7DB27-8516-B7CC-838C-1AAE5F138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107" y="145499"/>
            <a:ext cx="2906218" cy="3544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6F5529-7722-905E-C5D3-1FC79877CCF1}"/>
              </a:ext>
            </a:extLst>
          </p:cNvPr>
          <p:cNvSpPr txBox="1"/>
          <p:nvPr/>
        </p:nvSpPr>
        <p:spPr>
          <a:xfrm>
            <a:off x="385483" y="32739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90070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0DAD9-FC22-D548-5809-2EF54DAC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218" y="133874"/>
            <a:ext cx="4107135" cy="2725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2FDF4-8933-655F-40E7-676AD1FA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28" y="284606"/>
            <a:ext cx="8289864" cy="584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7E5F6-553E-E353-3428-8FF86157D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8" y="1664218"/>
            <a:ext cx="4360356" cy="2118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A9A89-E2B5-D515-AA24-08CAF5F03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28" y="4421507"/>
            <a:ext cx="1968978" cy="2143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8EA00-DB8B-2125-F122-A8AA8569B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106" y="4421507"/>
            <a:ext cx="1375167" cy="309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61B3D-BBBD-854E-7136-66511D4774F0}"/>
              </a:ext>
            </a:extLst>
          </p:cNvPr>
          <p:cNvSpPr txBox="1"/>
          <p:nvPr/>
        </p:nvSpPr>
        <p:spPr>
          <a:xfrm>
            <a:off x="6213309" y="2973065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69 movies which can be considered as family category.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F5C68B-912C-707F-2429-C0DF80729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917" y="3920316"/>
            <a:ext cx="4816257" cy="2705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187DDD-A8BD-53E8-A422-CC3A73D73758}"/>
              </a:ext>
            </a:extLst>
          </p:cNvPr>
          <p:cNvSpPr txBox="1"/>
          <p:nvPr/>
        </p:nvSpPr>
        <p:spPr>
          <a:xfrm>
            <a:off x="550191" y="40521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338581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E3BBD-F2B3-34B7-0174-8106067E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7" y="160222"/>
            <a:ext cx="8992516" cy="592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80B0-9FD1-CFD3-E143-A6B6295F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04" y="1036688"/>
            <a:ext cx="5818596" cy="5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243B7-F5D4-C825-052F-D2850A7F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7" y="4025339"/>
            <a:ext cx="4504444" cy="1795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C0C87D-5B59-8668-3D77-35CD27C37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98" y="1036688"/>
            <a:ext cx="5726231" cy="548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D9771-E23C-FD2F-2293-9F04FBAC0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688" y="3886535"/>
            <a:ext cx="2777975" cy="2074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53CD3-A76B-5466-14B6-F78B02ACE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376" y="6215486"/>
            <a:ext cx="1502500" cy="3053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748EF7-6D0B-1CC0-8D1A-77373883034B}"/>
              </a:ext>
            </a:extLst>
          </p:cNvPr>
          <p:cNvSpPr txBox="1"/>
          <p:nvPr/>
        </p:nvSpPr>
        <p:spPr>
          <a:xfrm>
            <a:off x="354427" y="5989892"/>
            <a:ext cx="5006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PG has highest average rental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 has lowest average rental rates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D7D91-1E72-4CD8-F5A5-D5EE9A77C419}"/>
              </a:ext>
            </a:extLst>
          </p:cNvPr>
          <p:cNvSpPr txBox="1"/>
          <p:nvPr/>
        </p:nvSpPr>
        <p:spPr>
          <a:xfrm>
            <a:off x="8127675" y="5860347"/>
            <a:ext cx="424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Bucket Brotherhood is the movie with highest time rented.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B9DDB0-AA66-B9F7-9242-6C0E4671E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793" y="3647151"/>
            <a:ext cx="2827265" cy="15461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35B2C9-0240-5061-2C25-8DDA424EB3BF}"/>
              </a:ext>
            </a:extLst>
          </p:cNvPr>
          <p:cNvSpPr txBox="1"/>
          <p:nvPr/>
        </p:nvSpPr>
        <p:spPr>
          <a:xfrm>
            <a:off x="502024" y="36143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A78CC-374D-A074-9691-D96B134E153A}"/>
              </a:ext>
            </a:extLst>
          </p:cNvPr>
          <p:cNvSpPr txBox="1"/>
          <p:nvPr/>
        </p:nvSpPr>
        <p:spPr>
          <a:xfrm>
            <a:off x="6251226" y="35172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9A488-0875-287B-D6EA-134902364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427" y="1839109"/>
            <a:ext cx="4951355" cy="1546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2AFB1-1C08-C28A-9935-183B2AF90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2898" y="1839109"/>
            <a:ext cx="5116021" cy="15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D37BA-3B54-DCC3-2A63-38C8563A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0" y="766066"/>
            <a:ext cx="5579039" cy="524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DA445-7182-EF91-9D55-C19318BC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0" y="1656055"/>
            <a:ext cx="5408710" cy="1772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50F86-1ABA-2612-90AA-234BB9728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58" y="766066"/>
            <a:ext cx="5802782" cy="524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B447F-3E1D-C3C2-0892-8A23FBB8B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058" y="1656055"/>
            <a:ext cx="5802782" cy="1772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8DE462-5A76-D34E-01FF-93E51E77E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058" y="3841871"/>
            <a:ext cx="4762913" cy="1836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3E81F5-3FBE-4E55-4D70-355690F7F8D1}"/>
              </a:ext>
            </a:extLst>
          </p:cNvPr>
          <p:cNvSpPr txBox="1"/>
          <p:nvPr/>
        </p:nvSpPr>
        <p:spPr>
          <a:xfrm>
            <a:off x="5951781" y="5694176"/>
            <a:ext cx="574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16 categories of movie where difference between average replacement cost and average film rental rate is more than 15.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B38B52-51F1-229D-4F21-7F22E9733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32" y="3512451"/>
            <a:ext cx="5887611" cy="3154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4C177-E4AD-8260-8928-23BF16220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159" y="3958497"/>
            <a:ext cx="1643533" cy="790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550F8B-77BA-59BA-CEAC-B6F70867442C}"/>
              </a:ext>
            </a:extLst>
          </p:cNvPr>
          <p:cNvSpPr txBox="1"/>
          <p:nvPr/>
        </p:nvSpPr>
        <p:spPr>
          <a:xfrm>
            <a:off x="119526" y="36572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F71C4-64AB-887A-0F44-BF55EFE5F34A}"/>
              </a:ext>
            </a:extLst>
          </p:cNvPr>
          <p:cNvSpPr txBox="1"/>
          <p:nvPr/>
        </p:nvSpPr>
        <p:spPr>
          <a:xfrm>
            <a:off x="6095625" y="34806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62384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4BD04-B89E-BA1A-712C-67DD8DE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98" y="537882"/>
            <a:ext cx="6998401" cy="526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F46EC-552B-28FE-FEA0-085D7122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" y="1673651"/>
            <a:ext cx="5510438" cy="161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505AF-6107-463C-BC55-CCAA0D98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9" y="4020186"/>
            <a:ext cx="2037954" cy="1064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5FD75-23D4-1966-9A5C-0B91F9BBEEE2}"/>
              </a:ext>
            </a:extLst>
          </p:cNvPr>
          <p:cNvSpPr txBox="1"/>
          <p:nvPr/>
        </p:nvSpPr>
        <p:spPr>
          <a:xfrm>
            <a:off x="497629" y="5685822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Foreign and Sports are the only two category which have movies more than 70.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DE2CC7-3E3C-7D1F-B0E8-389D3545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01" y="4149932"/>
            <a:ext cx="4461458" cy="2585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783E1-1235-0601-8A76-90A2D1334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000" y="1673651"/>
            <a:ext cx="4351639" cy="2346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BD20D4-A267-5BDE-A599-4BA64BE6DDDF}"/>
              </a:ext>
            </a:extLst>
          </p:cNvPr>
          <p:cNvSpPr txBox="1"/>
          <p:nvPr/>
        </p:nvSpPr>
        <p:spPr>
          <a:xfrm>
            <a:off x="497629" y="35679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376861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691F612-FA63-4462-4E22-0F4E6BC0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81" y="106392"/>
            <a:ext cx="3792765" cy="25202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19D977-CB30-D357-B7C7-9A054C87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3" y="3139876"/>
            <a:ext cx="5424340" cy="35825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EA798EE-525F-D9F7-ACD6-EAE0D8054F96}"/>
              </a:ext>
            </a:extLst>
          </p:cNvPr>
          <p:cNvSpPr txBox="1"/>
          <p:nvPr/>
        </p:nvSpPr>
        <p:spPr>
          <a:xfrm>
            <a:off x="1272984" y="1030554"/>
            <a:ext cx="68848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MovieOnRent is a movie rental store with a vast collection of movies in DVDs and blue ray disc formats. The management wants to analyze the data to understand what kind of movies and actors are often rented. </a:t>
            </a:r>
          </a:p>
          <a:p>
            <a:r>
              <a:rPr lang="en-US" sz="2000" dirty="0"/>
              <a:t>      This analysis would help stock up the inventory of movies to improve their business.</a:t>
            </a:r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FE086C-3BE8-ECD2-3FC5-7EB976FE9B6C}"/>
              </a:ext>
            </a:extLst>
          </p:cNvPr>
          <p:cNvSpPr txBox="1"/>
          <p:nvPr/>
        </p:nvSpPr>
        <p:spPr>
          <a:xfrm>
            <a:off x="564775" y="445779"/>
            <a:ext cx="25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411D5-1CC0-681A-8117-869CAFFF4DDC}"/>
              </a:ext>
            </a:extLst>
          </p:cNvPr>
          <p:cNvSpPr txBox="1"/>
          <p:nvPr/>
        </p:nvSpPr>
        <p:spPr>
          <a:xfrm>
            <a:off x="5903606" y="3908613"/>
            <a:ext cx="6199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Here we have to use </a:t>
            </a:r>
            <a:r>
              <a:rPr lang="en-US" b="1" dirty="0"/>
              <a:t>SQL</a:t>
            </a:r>
            <a:r>
              <a:rPr lang="en-US" dirty="0"/>
              <a:t> language to retrieve required the data to perform the project by answering the questions in the upcoming slides.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9EB70-3FA2-CE37-BCE8-3B433DCD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329" y="4912658"/>
            <a:ext cx="3071486" cy="18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4C2EAC-3733-1767-4CEB-82E6520FEB56}"/>
              </a:ext>
            </a:extLst>
          </p:cNvPr>
          <p:cNvSpPr txBox="1"/>
          <p:nvPr/>
        </p:nvSpPr>
        <p:spPr>
          <a:xfrm>
            <a:off x="2976282" y="1857090"/>
            <a:ext cx="6096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HelveticaNeue"/>
              </a:rPr>
              <a:t>The purpose of this research was to identify effective strategies for dealing with repetitive best  movies and its genre in the market.</a:t>
            </a:r>
          </a:p>
          <a:p>
            <a:endParaRPr lang="en-US" b="0" i="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HelveticaNeue"/>
            </a:endParaRPr>
          </a:p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Neue"/>
              </a:rPr>
              <a:t>     </a:t>
            </a:r>
            <a:r>
              <a:rPr lang="en-US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HelveticaNeue"/>
              </a:rPr>
              <a:t> Based on the analysis conveyed, it can be concluded that there are multiple types of movie which have rented more than 25 times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Neue"/>
              </a:rPr>
              <a:t>, </a:t>
            </a:r>
            <a:r>
              <a:rPr lang="en-US" b="0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HelveticaNeue"/>
              </a:rPr>
              <a:t>so that management should be aware of that and keep more copies of that film. </a:t>
            </a:r>
          </a:p>
          <a:p>
            <a:endParaRPr lang="en-US" b="0" i="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HelveticaNeue"/>
            </a:endParaRPr>
          </a:p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Neue"/>
              </a:rPr>
              <a:t>     Foreign and sports movie categories have more than 70 different movies , so management should also focus on that categories.</a:t>
            </a:r>
          </a:p>
          <a:p>
            <a:endParaRPr lang="en-US" dirty="0">
              <a:solidFill>
                <a:schemeClr val="bg2">
                  <a:lumMod val="50000"/>
                  <a:lumOff val="50000"/>
                </a:schemeClr>
              </a:solidFill>
              <a:latin typeface="HelveticaNeue"/>
            </a:endParaRPr>
          </a:p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Neue"/>
              </a:rPr>
              <a:t>     We should be focus on the actors who worked in AGENT TRUMAN , because the movie was blockbuster.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79D49F-6E19-39AE-B40A-6E1FAE28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994" y="856318"/>
            <a:ext cx="8421688" cy="132556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8124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817B0D-EEA6-6431-4C83-8CD422A1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84" y="797859"/>
            <a:ext cx="8532592" cy="5235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567" y="2579642"/>
            <a:ext cx="3680395" cy="140334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  <a:lumOff val="10000"/>
                    <a:alpha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D5618BB-5BE1-7AA9-9F07-6B4FB20C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5" y="496626"/>
            <a:ext cx="7014200" cy="6175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F58DCB-E383-D0C7-7BE4-AC4A7230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5" y="1379225"/>
            <a:ext cx="6761270" cy="12338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1E8486-83AC-251C-BC43-67ADDD60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5" y="3275398"/>
            <a:ext cx="1765611" cy="22647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DEF665-0BA5-C72C-551C-7AA40C1A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62" y="4706182"/>
            <a:ext cx="1888394" cy="3518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C5B9A4-FF39-70EB-650A-9BA56B1F72DE}"/>
              </a:ext>
            </a:extLst>
          </p:cNvPr>
          <p:cNvSpPr txBox="1"/>
          <p:nvPr/>
        </p:nvSpPr>
        <p:spPr>
          <a:xfrm>
            <a:off x="4094971" y="5345711"/>
            <a:ext cx="574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merging first name and last name using </a:t>
            </a:r>
            <a:r>
              <a:rPr lang="en-IN" sz="2000" dirty="0" err="1"/>
              <a:t>concate</a:t>
            </a:r>
            <a:r>
              <a:rPr lang="en-IN" sz="2000" dirty="0"/>
              <a:t> clause we get full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200 actor in the 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17E6BB-35D9-68D2-5E6A-206003675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259" y="73248"/>
            <a:ext cx="4243786" cy="31053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AA949B-109F-C459-7FB6-59667780B3D6}"/>
              </a:ext>
            </a:extLst>
          </p:cNvPr>
          <p:cNvSpPr txBox="1"/>
          <p:nvPr/>
        </p:nvSpPr>
        <p:spPr>
          <a:xfrm>
            <a:off x="614765" y="27667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E759D-DFDE-43A2-4A23-099848FF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8" y="499398"/>
            <a:ext cx="8752998" cy="91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06F39-14E3-28E9-4AF2-6BB858F0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2" y="3480137"/>
            <a:ext cx="2652513" cy="2721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78552-7487-1622-3472-6BB22C8F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32" y="4631061"/>
            <a:ext cx="1538385" cy="419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DD00F8-D79F-FA1F-FBCE-F5C749DFDBD9}"/>
              </a:ext>
            </a:extLst>
          </p:cNvPr>
          <p:cNvSpPr txBox="1"/>
          <p:nvPr/>
        </p:nvSpPr>
        <p:spPr>
          <a:xfrm>
            <a:off x="5253316" y="5292333"/>
            <a:ext cx="574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128 different first names where Penelope, Julia and Kenneth are most common first names and repeating 4 times.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70127-B520-7497-3AC8-1AD5DBFDFB3C}"/>
              </a:ext>
            </a:extLst>
          </p:cNvPr>
          <p:cNvSpPr txBox="1"/>
          <p:nvPr/>
        </p:nvSpPr>
        <p:spPr>
          <a:xfrm>
            <a:off x="193778" y="29157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EE8-596E-19A9-3DEF-22B09B4B0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93" y="2533160"/>
            <a:ext cx="4957707" cy="2636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6B03C-54BF-B61C-85AB-FF6C7323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77" y="1604765"/>
            <a:ext cx="6474855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6B6F9-BC59-B25B-E3BA-CD5D22C1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3" y="318442"/>
            <a:ext cx="7799295" cy="861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BDD03-80C3-C47D-796B-D4830143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3" y="1833022"/>
            <a:ext cx="4805083" cy="1008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3ED79-DCA1-305D-CECD-54E5BB2B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3" y="3609096"/>
            <a:ext cx="1954307" cy="57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EE5A5-0BB4-0377-D91C-CC775FD3D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136" y="1915282"/>
            <a:ext cx="5710737" cy="765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C2EDA-5B24-AE41-48F3-9C12587CA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136" y="3416151"/>
            <a:ext cx="2036088" cy="2363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39B373-8787-86A5-644D-732B790C8248}"/>
              </a:ext>
            </a:extLst>
          </p:cNvPr>
          <p:cNvSpPr txBox="1"/>
          <p:nvPr/>
        </p:nvSpPr>
        <p:spPr>
          <a:xfrm>
            <a:off x="484093" y="5846625"/>
            <a:ext cx="574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76 unique first names.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A9154-8740-4E3F-F0A3-08350269E1B0}"/>
              </a:ext>
            </a:extLst>
          </p:cNvPr>
          <p:cNvSpPr txBox="1"/>
          <p:nvPr/>
        </p:nvSpPr>
        <p:spPr>
          <a:xfrm>
            <a:off x="484093" y="31437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39898-4796-D116-CD64-56E8BDB89731}"/>
              </a:ext>
            </a:extLst>
          </p:cNvPr>
          <p:cNvSpPr txBox="1"/>
          <p:nvPr/>
        </p:nvSpPr>
        <p:spPr>
          <a:xfrm>
            <a:off x="5701553" y="29591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242454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A945E-A64B-A222-59C6-32C212BC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1" y="167176"/>
            <a:ext cx="8963546" cy="415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C9124-9C76-4734-D16D-9B0F8956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8" y="761758"/>
            <a:ext cx="5282286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6FB36-3A6A-1404-CF8E-E8942EB2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68" y="3001081"/>
            <a:ext cx="2171532" cy="2371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8BBFC2-AA5B-32C3-44FA-6632F7AC7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59" y="5035478"/>
            <a:ext cx="1433433" cy="337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185F79-C1B1-DD37-C6F5-23350CEAB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71" y="761758"/>
            <a:ext cx="3612776" cy="36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AAC814-22F2-7768-CE46-9D41EA8FA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270" y="2956258"/>
            <a:ext cx="2081468" cy="2371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D52FD-F213-0624-992D-A0EBB6C64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9023" y="5020235"/>
            <a:ext cx="1349115" cy="3372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2EC826-C504-476E-8441-5AC286D6DDA5}"/>
              </a:ext>
            </a:extLst>
          </p:cNvPr>
          <p:cNvSpPr txBox="1"/>
          <p:nvPr/>
        </p:nvSpPr>
        <p:spPr>
          <a:xfrm>
            <a:off x="205441" y="5742299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121 different last names where </a:t>
            </a:r>
            <a:r>
              <a:rPr lang="en-IN" sz="2000" dirty="0" err="1"/>
              <a:t>Kilmar</a:t>
            </a:r>
            <a:r>
              <a:rPr lang="en-IN" sz="2000" dirty="0"/>
              <a:t> is most common last names and repeating 5 times.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CB156-5155-92F5-793C-C853C0562AAE}"/>
              </a:ext>
            </a:extLst>
          </p:cNvPr>
          <p:cNvSpPr txBox="1"/>
          <p:nvPr/>
        </p:nvSpPr>
        <p:spPr>
          <a:xfrm>
            <a:off x="6562163" y="5896187"/>
            <a:ext cx="574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66 unique last names.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6DF322-EE6D-C205-B684-14CA5B71CC44}"/>
              </a:ext>
            </a:extLst>
          </p:cNvPr>
          <p:cNvSpPr txBox="1"/>
          <p:nvPr/>
        </p:nvSpPr>
        <p:spPr>
          <a:xfrm>
            <a:off x="187512" y="26085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8BB5A-7A1C-5E8A-DAC5-0098B4668B90}"/>
              </a:ext>
            </a:extLst>
          </p:cNvPr>
          <p:cNvSpPr txBox="1"/>
          <p:nvPr/>
        </p:nvSpPr>
        <p:spPr>
          <a:xfrm>
            <a:off x="6337301" y="25728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D9D91-2F5C-CAF7-CEA6-D18B304A0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93" y="1614386"/>
            <a:ext cx="5130632" cy="707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A0624-46F8-C7E5-DDF4-BC6A1115D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409" y="1618624"/>
            <a:ext cx="5621398" cy="7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05048-AFFA-18E8-AD15-588CC091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6" y="190470"/>
            <a:ext cx="9190042" cy="850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528F2-193E-C02E-7450-21E0E98D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" y="1288874"/>
            <a:ext cx="7917053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D3B53-213D-BD24-C6FC-3E986849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5" y="2304132"/>
            <a:ext cx="3237477" cy="636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CAE26-06FE-6736-9727-F40FEA318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74" y="3440574"/>
            <a:ext cx="8311502" cy="1667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9DEA4-7721-53D3-06DD-BC0593667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74" y="5358001"/>
            <a:ext cx="1860535" cy="422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09DED-72D1-69A7-8BE7-E5947988B18E}"/>
              </a:ext>
            </a:extLst>
          </p:cNvPr>
          <p:cNvSpPr txBox="1"/>
          <p:nvPr/>
        </p:nvSpPr>
        <p:spPr>
          <a:xfrm>
            <a:off x="3899647" y="5691955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195 movies which are not suitable for audience under 17 years of age.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D9828-1CDB-C066-108E-B10DDD202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518" y="4705580"/>
            <a:ext cx="2480736" cy="2149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83226-18BE-7276-4601-11C780B47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6126" y="1873647"/>
            <a:ext cx="2295398" cy="22749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0DEF4C-CDEE-B289-E2AE-D025B267E80E}"/>
              </a:ext>
            </a:extLst>
          </p:cNvPr>
          <p:cNvSpPr txBox="1"/>
          <p:nvPr/>
        </p:nvSpPr>
        <p:spPr>
          <a:xfrm>
            <a:off x="242047" y="30111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</p:spTree>
    <p:extLst>
      <p:ext uri="{BB962C8B-B14F-4D97-AF65-F5344CB8AC3E}">
        <p14:creationId xmlns:p14="http://schemas.microsoft.com/office/powerpoint/2010/main" val="416995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AB1AE-6704-C069-CB42-25CB9AE3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25" y="1925369"/>
            <a:ext cx="3923868" cy="790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664B9-57F2-34BA-4497-7D6683D6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5" y="494160"/>
            <a:ext cx="5810688" cy="500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A2C28-F0ED-D258-2356-913345CE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25" y="3282862"/>
            <a:ext cx="8788675" cy="1673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152DA-1D08-2618-F5C4-F7E60DE81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25" y="5458599"/>
            <a:ext cx="1497906" cy="377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68A70-ABD4-9454-D801-EBD16E06F45C}"/>
              </a:ext>
            </a:extLst>
          </p:cNvPr>
          <p:cNvSpPr txBox="1"/>
          <p:nvPr/>
        </p:nvSpPr>
        <p:spPr>
          <a:xfrm>
            <a:off x="3899647" y="5691955"/>
            <a:ext cx="5746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805 movies which are not rated as “R”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CD7BB9-F95D-8A13-3C1F-48B75E675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043" y="111091"/>
            <a:ext cx="4999523" cy="28114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90E53B-012B-9D12-A85C-9ABAA9321220}"/>
              </a:ext>
            </a:extLst>
          </p:cNvPr>
          <p:cNvSpPr txBox="1"/>
          <p:nvPr/>
        </p:nvSpPr>
        <p:spPr>
          <a:xfrm>
            <a:off x="576179" y="2922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0F9F67-28EF-B235-2428-250A6A26C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1" y="3810001"/>
            <a:ext cx="2637766" cy="29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D9866-C982-74F5-FCE7-9CA22794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79" y="325638"/>
            <a:ext cx="7049111" cy="51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1517D-8D10-62A0-9706-77A32394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9" y="1397280"/>
            <a:ext cx="4844801" cy="812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4F185-B0D5-30CC-7244-14803527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9" y="2949093"/>
            <a:ext cx="11414119" cy="1676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2C007F-DD16-CC8D-9015-C378C30DB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9" y="4947387"/>
            <a:ext cx="1659897" cy="324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1B3A23-069E-6A89-7931-81D670FC9727}"/>
              </a:ext>
            </a:extLst>
          </p:cNvPr>
          <p:cNvSpPr txBox="1"/>
          <p:nvPr/>
        </p:nvSpPr>
        <p:spPr>
          <a:xfrm>
            <a:off x="3222811" y="5593185"/>
            <a:ext cx="574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There are 405 movies which are suitable for audience below 13 years of age.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B4F29A-46BA-6DFF-1B74-9C0BA8F4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846" y="4814197"/>
            <a:ext cx="3526552" cy="19244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020D7A-4BC7-4CDA-BE20-E07F068CE03E}"/>
              </a:ext>
            </a:extLst>
          </p:cNvPr>
          <p:cNvSpPr txBox="1"/>
          <p:nvPr/>
        </p:nvSpPr>
        <p:spPr>
          <a:xfrm>
            <a:off x="496827" y="25054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: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4652E6-88BE-E54D-E193-98B12984B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066" y="119340"/>
            <a:ext cx="3412287" cy="2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0807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613</TotalTime>
  <Words>533</Words>
  <Application>Microsoft Office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Dante</vt:lpstr>
      <vt:lpstr>HelveticaNeue</vt:lpstr>
      <vt:lpstr>PineVTI</vt:lpstr>
      <vt:lpstr>Data Analysis  in    Sakila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SUBHADWIP MANNA</dc:creator>
  <cp:lastModifiedBy>SUBHADWIP MANNA</cp:lastModifiedBy>
  <cp:revision>11</cp:revision>
  <dcterms:created xsi:type="dcterms:W3CDTF">2023-05-11T06:05:35Z</dcterms:created>
  <dcterms:modified xsi:type="dcterms:W3CDTF">2023-05-16T10:18:31Z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